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9512" y="1340768"/>
            <a:ext cx="8784976" cy="2520280"/>
          </a:xfrm>
        </p:spPr>
        <p:txBody>
          <a:bodyPr>
            <a:normAutofit fontScale="90000"/>
          </a:bodyPr>
          <a:lstStyle/>
          <a:p>
            <a:r>
              <a:rPr lang="ru-RU" sz="5000" b="1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Гидродинамика сглаженных частиц </a:t>
            </a:r>
            <a:br>
              <a:rPr lang="ru-RU" sz="5000" b="1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</a:br>
            <a:r>
              <a:rPr lang="ru-RU" sz="5000" b="1" dirty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(</a:t>
            </a:r>
            <a:r>
              <a:rPr lang="en-US" sz="5000" b="1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Smoothed Particle Hydrodynamics</a:t>
            </a:r>
            <a:r>
              <a:rPr lang="ru-RU" sz="5000" b="1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)</a:t>
            </a:r>
            <a:endParaRPr lang="ru-RU" sz="5000" b="1" dirty="0">
              <a:solidFill>
                <a:srgbClr val="FFFF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979712" y="4869160"/>
            <a:ext cx="7149752" cy="1584176"/>
          </a:xfrm>
        </p:spPr>
        <p:txBody>
          <a:bodyPr>
            <a:normAutofit/>
          </a:bodyPr>
          <a:lstStyle/>
          <a:p>
            <a:pPr algn="r"/>
            <a:r>
              <a:rPr lang="ru-RU" sz="3000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Работу выполнил:</a:t>
            </a:r>
          </a:p>
          <a:p>
            <a:pPr algn="r"/>
            <a:r>
              <a:rPr lang="ru-RU" sz="3000" dirty="0" err="1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Факирян</a:t>
            </a:r>
            <a:r>
              <a:rPr lang="ru-RU" sz="3000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ru-RU" sz="3000" dirty="0" err="1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Андраник</a:t>
            </a:r>
            <a:r>
              <a:rPr lang="ru-RU" sz="3000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 Б03-204</a:t>
            </a:r>
            <a:endParaRPr lang="ru-RU" sz="3000" dirty="0">
              <a:solidFill>
                <a:srgbClr val="FFFF00"/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21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07505" y="2060848"/>
                <a:ext cx="9036495" cy="4525963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ru-RU" dirty="0" smtClean="0">
                    <a:solidFill>
                      <a:srgbClr val="FFFF00"/>
                    </a:solidFill>
                  </a:rPr>
                  <a:t>Зададим функцию ядра как кубический сплайн и она, примерно,</a:t>
                </a:r>
                <a:r>
                  <a:rPr lang="en-US" dirty="0" smtClean="0">
                    <a:solidFill>
                      <a:srgbClr val="FFFF00"/>
                    </a:solidFill>
                  </a:rPr>
                  <a:t> </a:t>
                </a:r>
                <a:r>
                  <a:rPr lang="ru-RU" dirty="0" smtClean="0">
                    <a:solidFill>
                      <a:srgbClr val="FFFF00"/>
                    </a:solidFill>
                  </a:rPr>
                  <a:t>будет иметь следующий вид:</a:t>
                </a:r>
              </a:p>
              <a:p>
                <a:pPr marL="0" indent="0" algn="dist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𝑊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−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, </m:t>
                          </m:r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1−3</m:t>
                                  </m:r>
                                  <m:f>
                                    <m:fPr>
                                      <m:ctrlP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solidFill>
                                                <a:srgbClr val="FFFF00"/>
                                              </a:solidFill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solidFill>
                                                <a:srgbClr val="FFFF00"/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  <m:t>𝜀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solidFill>
                                                <a:srgbClr val="FFFF00"/>
                                              </a:solidFill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+3</m:t>
                                  </m:r>
                                  <m:f>
                                    <m:fPr>
                                      <m:ctrlP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b="0" i="1" smtClean="0">
                                              <a:solidFill>
                                                <a:srgbClr val="FFFF00"/>
                                              </a:solidFill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solidFill>
                                                <a:srgbClr val="FFFF00"/>
                                              </a:solidFill>
                                              <a:latin typeface="Cambria Math"/>
                                              <a:ea typeface="Cambria Math"/>
                                            </a:rPr>
                                            <m:t>𝜀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solidFill>
                                                <a:srgbClr val="FFFF00"/>
                                              </a:solidFill>
                                              <a:latin typeface="Cambria Math"/>
                                            </a:rPr>
                                            <m:t>3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4</m:t>
                                      </m:r>
                                    </m:den>
                                  </m:f>
                                </m:num>
                                <m:den>
                                  <m: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𝑘</m:t>
                                  </m:r>
                                </m:den>
                              </m:f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,  0&lt;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𝜀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&lt;1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(2−</m:t>
                                      </m:r>
                                      <m:r>
                                        <a:rPr lang="en-US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𝜀</m:t>
                                      </m:r>
                                      <m:r>
                                        <a:rPr lang="en-US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3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4</m:t>
                                  </m:r>
                                  <m: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𝑘</m:t>
                                  </m:r>
                                </m:den>
                              </m:f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,  1≤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𝜀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&lt;2</m:t>
                              </m:r>
                            </m:e>
                            <m:e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0,  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𝜀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≥2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dirty="0" smtClean="0">
                  <a:solidFill>
                    <a:srgbClr val="FFFF00"/>
                  </a:solidFill>
                </a:endParaRPr>
              </a:p>
              <a:p>
                <a:pPr marL="0" indent="0">
                  <a:buNone/>
                </a:pPr>
                <a:r>
                  <a:rPr lang="ru-RU" dirty="0">
                    <a:solidFill>
                      <a:srgbClr val="FFFF00"/>
                    </a:solidFill>
                  </a:rPr>
                  <a:t>г</a:t>
                </a:r>
                <a:r>
                  <a:rPr lang="ru-RU" dirty="0" smtClean="0">
                    <a:solidFill>
                      <a:srgbClr val="FFFF00"/>
                    </a:solidFill>
                  </a:rPr>
                  <a:t>де </a:t>
                </a:r>
                <a14:m>
                  <m:oMath xmlns:m="http://schemas.openxmlformats.org/officeDocument/2006/math">
                    <m:r>
                      <a:rPr lang="ru-RU" i="1" smtClean="0">
                        <a:solidFill>
                          <a:srgbClr val="FFFF00"/>
                        </a:solidFill>
                        <a:latin typeface="Cambria Math"/>
                        <a:ea typeface="Cambria Math"/>
                      </a:rPr>
                      <m:t>𝜀</m:t>
                    </m:r>
                    <m:r>
                      <a:rPr lang="ru-RU" b="0" i="1" smtClean="0">
                        <a:solidFill>
                          <a:srgbClr val="FFFF00"/>
                        </a:solidFill>
                        <a:latin typeface="Cambria Math"/>
                        <a:ea typeface="Cambria Math"/>
                      </a:rPr>
                      <m:t>=</m:t>
                    </m:r>
                    <m:f>
                      <m:fPr>
                        <m:ctrlPr>
                          <a:rPr lang="ru-RU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acc>
                            <m:r>
                              <a:rPr lang="en-US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  <m:t>−</m:t>
                            </m:r>
                            <m:acc>
                              <m:accPr>
                                <m:chr m:val="⃗"/>
                                <m:ctrlPr>
                                  <a:rPr lang="en-US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</m:num>
                      <m:den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h</m:t>
                        </m:r>
                      </m:den>
                    </m:f>
                  </m:oMath>
                </a14:m>
                <a:r>
                  <a:rPr lang="en-US" dirty="0" smtClean="0">
                    <a:solidFill>
                      <a:srgbClr val="FFFF00"/>
                    </a:solidFill>
                  </a:rPr>
                  <a:t>, </a:t>
                </a:r>
                <a:r>
                  <a:rPr lang="ru-RU" dirty="0" smtClean="0">
                    <a:solidFill>
                      <a:srgbClr val="FFFF00"/>
                    </a:solidFill>
                  </a:rPr>
                  <a:t>а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FFFF00"/>
                        </a:solidFill>
                        <a:latin typeface="Cambria Math"/>
                      </a:rPr>
                      <m:t>𝑘</m:t>
                    </m:r>
                    <m:r>
                      <a:rPr lang="en-US" b="0" i="1" smtClean="0">
                        <a:solidFill>
                          <a:srgbClr val="FFFF00"/>
                        </a:solidFill>
                        <a:latin typeface="Cambria Math"/>
                      </a:rPr>
                      <m:t>=0,7</m:t>
                    </m:r>
                    <m:r>
                      <a:rPr lang="en-US" b="0" i="1" smtClean="0">
                        <a:solidFill>
                          <a:srgbClr val="FFFF00"/>
                        </a:solidFill>
                        <a:latin typeface="Cambria Math"/>
                        <a:ea typeface="Cambria Math"/>
                      </a:rPr>
                      <m:t>𝜋</m:t>
                    </m:r>
                    <m:sSup>
                      <m:sSupPr>
                        <m:ctrlPr>
                          <a:rPr lang="en-US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h</m:t>
                        </m:r>
                      </m:e>
                      <m:sup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 smtClean="0">
                    <a:solidFill>
                      <a:srgbClr val="FFFF00"/>
                    </a:solidFill>
                  </a:rPr>
                  <a:t> </a:t>
                </a:r>
                <a:r>
                  <a:rPr lang="ru-RU" dirty="0" smtClean="0">
                    <a:solidFill>
                      <a:srgbClr val="FFFF00"/>
                    </a:solidFill>
                  </a:rPr>
                  <a:t>для двумерной </a:t>
                </a:r>
                <a:r>
                  <a:rPr lang="ru-RU" dirty="0" smtClean="0">
                    <a:solidFill>
                      <a:srgbClr val="FFFF00"/>
                    </a:solidFill>
                  </a:rPr>
                  <a:t>модели.</a:t>
                </a:r>
                <a:endParaRPr lang="ru-RU" dirty="0">
                  <a:solidFill>
                    <a:srgbClr val="FFFF00"/>
                  </a:solidFill>
                </a:endParaRPr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5" y="2060848"/>
                <a:ext cx="9036495" cy="4525963"/>
              </a:xfrm>
              <a:blipFill rotWithShape="1">
                <a:blip r:embed="rId3"/>
                <a:stretch>
                  <a:fillRect l="-1619" t="-2826" r="-128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07504" y="1124744"/>
            <a:ext cx="8928992" cy="1143000"/>
          </a:xfrm>
        </p:spPr>
        <p:txBody>
          <a:bodyPr>
            <a:normAutofit/>
          </a:bodyPr>
          <a:lstStyle/>
          <a:p>
            <a:pPr algn="l"/>
            <a:r>
              <a:rPr lang="ru-RU" b="1" dirty="0" smtClean="0">
                <a:solidFill>
                  <a:srgbClr val="FFFF00"/>
                </a:solidFill>
              </a:rPr>
              <a:t>Функция ядра </a:t>
            </a:r>
            <a:r>
              <a:rPr lang="en-US" dirty="0" smtClean="0">
                <a:solidFill>
                  <a:srgbClr val="FFFF00"/>
                </a:solidFill>
              </a:rPr>
              <a:t>(Kernel function)</a:t>
            </a:r>
            <a:endParaRPr lang="ru-RU" b="1" dirty="0">
              <a:solidFill>
                <a:srgbClr val="FFFF00"/>
              </a:solidFill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2852936"/>
            <a:ext cx="3724275" cy="3057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3865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2204864"/>
                <a:ext cx="9036496" cy="4525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dirty="0" smtClean="0">
                    <a:solidFill>
                      <a:srgbClr val="FFFF00"/>
                    </a:solidFill>
                  </a:rPr>
                  <a:t>Производная же от неё: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𝑊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n-US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en-US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−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  <m:r>
                            <a:rPr lang="en-US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, </m:t>
                          </m:r>
                          <m:r>
                            <a:rPr lang="en-US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−12</m:t>
                                  </m:r>
                                  <m: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𝜀</m:t>
                                  </m:r>
                                  <m: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+9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𝜀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,  0&lt;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𝜀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&lt;1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−3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(2−</m:t>
                                      </m:r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𝜀</m:t>
                                      </m:r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,  1≤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𝜀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&lt;2</m:t>
                              </m:r>
                            </m:e>
                            <m:e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0,  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𝜀</m:t>
                              </m:r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≥2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 smtClean="0">
                  <a:solidFill>
                    <a:srgbClr val="FFFF00"/>
                  </a:solidFill>
                </a:endParaRPr>
              </a:p>
              <a:p>
                <a:pPr marL="0" indent="0">
                  <a:buNone/>
                </a:pPr>
                <a:r>
                  <a:rPr lang="ru-RU" dirty="0" smtClean="0">
                    <a:solidFill>
                      <a:srgbClr val="FFFF00"/>
                    </a:solidFill>
                  </a:rPr>
                  <a:t>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solidFill>
                          <a:srgbClr val="FFFF00"/>
                        </a:solidFill>
                        <a:latin typeface="Cambria Math"/>
                      </a:rPr>
                      <m:t>=</m:t>
                    </m:r>
                    <m:r>
                      <a:rPr lang="ru-RU" b="0" i="1" smtClean="0">
                        <a:solidFill>
                          <a:srgbClr val="FFFF00"/>
                        </a:solidFill>
                        <a:latin typeface="Cambria Math"/>
                      </a:rPr>
                      <m:t>2,8</m:t>
                    </m:r>
                    <m:r>
                      <a:rPr lang="en-US" b="0" i="1" smtClean="0">
                        <a:solidFill>
                          <a:srgbClr val="FFFF00"/>
                        </a:solidFill>
                        <a:latin typeface="Cambria Math"/>
                        <a:ea typeface="Cambria Math"/>
                      </a:rPr>
                      <m:t>𝜋</m:t>
                    </m:r>
                    <m:sSup>
                      <m:sSupPr>
                        <m:ctrlPr>
                          <a:rPr lang="en-US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h</m:t>
                        </m:r>
                      </m:e>
                      <m:sup>
                        <m:r>
                          <a:rPr lang="ru-RU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 smtClean="0">
                    <a:solidFill>
                      <a:srgbClr val="FFFF00"/>
                    </a:solidFill>
                  </a:rPr>
                  <a:t> </a:t>
                </a:r>
                <a:r>
                  <a:rPr lang="ru-RU" smtClean="0">
                    <a:solidFill>
                      <a:srgbClr val="FFFF00"/>
                    </a:solidFill>
                  </a:rPr>
                  <a:t>для </a:t>
                </a:r>
                <a:r>
                  <a:rPr lang="ru-RU" smtClean="0">
                    <a:solidFill>
                      <a:srgbClr val="FFFF00"/>
                    </a:solidFill>
                  </a:rPr>
                  <a:t>двумерной </a:t>
                </a:r>
                <a:r>
                  <a:rPr lang="ru-RU" dirty="0" smtClean="0">
                    <a:solidFill>
                      <a:srgbClr val="FFFF00"/>
                    </a:solidFill>
                  </a:rPr>
                  <a:t>модели.</a:t>
                </a:r>
                <a:endParaRPr lang="ru-RU" dirty="0">
                  <a:solidFill>
                    <a:srgbClr val="FFFF00"/>
                  </a:solidFill>
                </a:endParaRPr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2204864"/>
                <a:ext cx="9036496" cy="4525963"/>
              </a:xfrm>
              <a:blipFill rotWithShape="1">
                <a:blip r:embed="rId3"/>
                <a:stretch>
                  <a:fillRect l="-1754" t="-175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07504" y="1124744"/>
            <a:ext cx="8928992" cy="1143000"/>
          </a:xfrm>
        </p:spPr>
        <p:txBody>
          <a:bodyPr>
            <a:normAutofit/>
          </a:bodyPr>
          <a:lstStyle/>
          <a:p>
            <a:pPr algn="l"/>
            <a:r>
              <a:rPr lang="ru-RU" b="1" dirty="0" smtClean="0">
                <a:solidFill>
                  <a:srgbClr val="FFFF00"/>
                </a:solidFill>
              </a:rPr>
              <a:t>Функция ядра </a:t>
            </a:r>
            <a:r>
              <a:rPr lang="en-US" dirty="0" smtClean="0">
                <a:solidFill>
                  <a:srgbClr val="FFFF00"/>
                </a:solidFill>
              </a:rPr>
              <a:t>(Kernel function)</a:t>
            </a:r>
            <a:endParaRPr lang="ru-RU" b="1" dirty="0">
              <a:solidFill>
                <a:srgbClr val="FFFF00"/>
              </a:solidFill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844" y="2708920"/>
            <a:ext cx="3676650" cy="302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7073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1124744"/>
            <a:ext cx="8229600" cy="936104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rgbClr val="FFFF00"/>
                </a:solidFill>
              </a:rPr>
              <a:t>SPH-</a:t>
            </a:r>
            <a:r>
              <a:rPr lang="ru-RU" b="1" dirty="0" smtClean="0">
                <a:solidFill>
                  <a:srgbClr val="FFFF00"/>
                </a:solidFill>
              </a:rPr>
              <a:t>уравнения</a:t>
            </a:r>
            <a:endParaRPr lang="ru-RU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2060848"/>
                <a:ext cx="8928992" cy="468052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dirty="0" smtClean="0">
                    <a:solidFill>
                      <a:srgbClr val="FFFF00"/>
                    </a:solidFill>
                  </a:rPr>
                  <a:t>Стандартные </a:t>
                </a:r>
                <a:r>
                  <a:rPr lang="en-US" dirty="0" smtClean="0">
                    <a:solidFill>
                      <a:srgbClr val="FFFF00"/>
                    </a:solidFill>
                  </a:rPr>
                  <a:t>SPH-</a:t>
                </a:r>
                <a:r>
                  <a:rPr lang="ru-RU" dirty="0" smtClean="0">
                    <a:solidFill>
                      <a:srgbClr val="FFFF00"/>
                    </a:solidFill>
                  </a:rPr>
                  <a:t>уравнения: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</m:t>
                          </m:r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  <m:t>𝜌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=−</m:t>
                      </m:r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  <a:ea typeface="Cambria Math"/>
                        </a:rPr>
                        <m:t>𝜌𝛻</m:t>
                      </m:r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  <a:ea typeface="Cambria Math"/>
                        </a:rPr>
                        <m:t>∙</m:t>
                      </m:r>
                      <m:acc>
                        <m:accPr>
                          <m:chr m:val="⃗"/>
                          <m:ctrlP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  <m:t>𝜗</m:t>
                          </m:r>
                        </m:e>
                      </m:acc>
                    </m:oMath>
                  </m:oMathPara>
                </a14:m>
                <a:endParaRPr lang="en-US" dirty="0" smtClean="0">
                  <a:solidFill>
                    <a:srgbClr val="FFFF0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</m:t>
                          </m:r>
                          <m:acc>
                            <m:accPr>
                              <m:chr m:val="⃗"/>
                              <m:ctrlP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𝜗</m:t>
                              </m:r>
                            </m:e>
                          </m:acc>
                        </m:num>
                        <m:den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  <m:t>𝜌</m:t>
                          </m:r>
                        </m:den>
                      </m:f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  <a:ea typeface="Cambria Math"/>
                        </a:rPr>
                        <m:t>𝛻</m:t>
                      </m:r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  <a:ea typeface="Cambria Math"/>
                        </a:rPr>
                        <m:t>𝑝</m:t>
                      </m:r>
                    </m:oMath>
                  </m:oMathPara>
                </a14:m>
                <a:endParaRPr lang="en-US" dirty="0" smtClean="0">
                  <a:solidFill>
                    <a:srgbClr val="FFFF0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𝑑𝐸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𝑝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  <m:t>𝜌</m:t>
                          </m:r>
                        </m:den>
                      </m:f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  <a:ea typeface="Cambria Math"/>
                        </a:rPr>
                        <m:t>𝛻</m:t>
                      </m:r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  <a:ea typeface="Cambria Math"/>
                        </a:rPr>
                        <m:t>∙</m:t>
                      </m:r>
                      <m:acc>
                        <m:accPr>
                          <m:chr m:val="⃗"/>
                          <m:ctrlP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  <m:t>𝜗</m:t>
                          </m:r>
                        </m:e>
                      </m:acc>
                    </m:oMath>
                  </m:oMathPara>
                </a14:m>
                <a:endParaRPr lang="en-US" dirty="0" smtClean="0">
                  <a:solidFill>
                    <a:srgbClr val="FFFF0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(</m:t>
                      </m:r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𝑝</m:t>
                      </m:r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𝐹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𝐸</m:t>
                          </m:r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, </m:t>
                          </m:r>
                          <m:r>
                            <a:rPr lang="en-US" b="0" i="1" smtClean="0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  <m:t>𝜌</m:t>
                          </m:r>
                        </m:e>
                      </m:d>
                      <m:r>
                        <a:rPr lang="en-US" b="0" i="1" smtClean="0">
                          <a:solidFill>
                            <a:srgbClr val="FFFF00"/>
                          </a:solidFill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ru-RU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2060848"/>
                <a:ext cx="8928992" cy="4680520"/>
              </a:xfrm>
              <a:blipFill rotWithShape="1">
                <a:blip r:embed="rId3"/>
                <a:stretch>
                  <a:fillRect l="-1776" t="-169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07673" y="1985236"/>
                <a:ext cx="8928992" cy="48576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320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US" sz="32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sz="3200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32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2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32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(</m:t>
                          </m:r>
                          <m:acc>
                            <m:accPr>
                              <m:chr m:val="⃗"/>
                              <m:ctrlP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𝜗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−</m:t>
                          </m:r>
                          <m:acc>
                            <m:accPr>
                              <m:chr m:val="⃗"/>
                              <m:ctrlP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𝜗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acc>
                          <m:r>
                            <a:rPr lang="en-US" sz="32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)</m:t>
                          </m:r>
                          <m:r>
                            <a:rPr lang="en-US" sz="3200" b="0" i="1" smtClean="0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𝛻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3200" dirty="0" smtClean="0">
                  <a:solidFill>
                    <a:srgbClr val="FFFF00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</m:t>
                          </m:r>
                          <m:acc>
                            <m:accPr>
                              <m:chr m:val="⃗"/>
                              <m:ctrlPr>
                                <a:rPr lang="en-US" sz="320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320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𝜗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acc>
                        </m:num>
                        <m:den>
                          <m: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sz="3200" i="1">
                          <a:solidFill>
                            <a:srgbClr val="FFFF00"/>
                          </a:solidFill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20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)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  <m:sSub>
                            <m:sSubPr>
                              <m:ctrlP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𝛻</m:t>
                              </m:r>
                            </m:e>
                            <m:sub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ru-RU" sz="3200" dirty="0">
                  <a:solidFill>
                    <a:srgbClr val="FFFF00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sz="3200" i="1">
                          <a:solidFill>
                            <a:srgbClr val="FFFF00"/>
                          </a:solidFill>
                          <a:latin typeface="Cambria Math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)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2</m:t>
                                  </m:r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3200" i="1" smtClean="0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(</m:t>
                          </m:r>
                          <m:acc>
                            <m:accPr>
                              <m:chr m:val="⃗"/>
                              <m:ctrlP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𝜗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acc>
                          <m: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−</m:t>
                          </m:r>
                          <m:acc>
                            <m:accPr>
                              <m:chr m:val="⃗"/>
                              <m:ctrlP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𝜗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acc>
                          <m: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)</m:t>
                          </m:r>
                          <m:r>
                            <a:rPr lang="en-US" sz="3200" i="1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𝛻</m:t>
                              </m:r>
                            </m:e>
                            <m:sub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32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3200" dirty="0" smtClean="0">
                  <a:solidFill>
                    <a:srgbClr val="FFFF00"/>
                  </a:solidFill>
                </a:endParaRPr>
              </a:p>
              <a:p>
                <a:r>
                  <a:rPr lang="ru-RU" sz="3200" dirty="0">
                    <a:solidFill>
                      <a:srgbClr val="FFFF00"/>
                    </a:solidFill>
                  </a:rPr>
                  <a:t>г</a:t>
                </a:r>
                <a:r>
                  <a:rPr lang="ru-RU" sz="3200" dirty="0" smtClean="0">
                    <a:solidFill>
                      <a:srgbClr val="FFFF00"/>
                    </a:solidFill>
                  </a:rPr>
                  <a:t>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US" sz="32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𝛻</m:t>
                        </m:r>
                      </m:e>
                      <m:sub>
                        <m:r>
                          <a:rPr lang="en-US" sz="32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sz="32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US" sz="32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𝑊</m:t>
                        </m:r>
                      </m:e>
                      <m:sub>
                        <m:r>
                          <a:rPr lang="en-US" sz="32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𝑖𝑗</m:t>
                        </m:r>
                      </m:sub>
                    </m:sSub>
                    <m:r>
                      <a:rPr lang="ru-RU" sz="3200" b="0" i="1" smtClean="0">
                        <a:solidFill>
                          <a:srgbClr val="FFFF00"/>
                        </a:solidFill>
                        <a:latin typeface="Cambria Math"/>
                        <a:ea typeface="Cambria Math"/>
                      </a:rPr>
                      <m:t>=</m:t>
                    </m:r>
                    <m:sSup>
                      <m:sSupPr>
                        <m:ctrlPr>
                          <a:rPr lang="ru-RU" sz="3200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ru-RU" sz="3200" b="0" i="1" smtClean="0">
                                <a:solidFill>
                                  <a:srgbClr val="FFFF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solidFill>
                                  <a:srgbClr val="FFFF00"/>
                                </a:solidFill>
                                <a:latin typeface="Cambria Math"/>
                                <a:ea typeface="Cambria Math"/>
                              </a:rPr>
                              <m:t>𝑊</m:t>
                            </m:r>
                          </m:e>
                          <m:sub>
                            <m:r>
                              <a:rPr lang="en-US" sz="3200" b="0" i="1" smtClean="0">
                                <a:solidFill>
                                  <a:srgbClr val="FFFF00"/>
                                </a:solidFill>
                                <a:latin typeface="Cambria Math"/>
                                <a:ea typeface="Cambria Math"/>
                              </a:rPr>
                              <m:t>𝑖𝑗</m:t>
                            </m:r>
                          </m:sub>
                        </m:sSub>
                      </m:e>
                      <m:sup>
                        <m:r>
                          <a:rPr lang="en-US" sz="3200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′</m:t>
                        </m:r>
                      </m:sup>
                    </m:sSup>
                    <m:f>
                      <m:fPr>
                        <m:ctrlPr>
                          <a:rPr lang="ru-RU" sz="3200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acc>
                          <m:accPr>
                            <m:chr m:val="⃗"/>
                            <m:ctrlPr>
                              <a:rPr lang="ru-RU" sz="3200" b="0" i="1" smtClean="0">
                                <a:solidFill>
                                  <a:srgbClr val="FFFF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ru-RU" sz="3200" b="0" i="1" smtClean="0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3200" b="0" i="1" smtClean="0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3200" b="0" i="1" smtClean="0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acc>
                        <m:r>
                          <a:rPr lang="en-US" sz="3200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−</m:t>
                        </m:r>
                        <m:acc>
                          <m:accPr>
                            <m:chr m:val="⃗"/>
                            <m:ctrlPr>
                              <a:rPr lang="ru-RU" sz="3200" i="1">
                                <a:solidFill>
                                  <a:srgbClr val="FFFF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ru-RU" sz="32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32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3200" b="0" i="1" smtClean="0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acc>
                      </m:num>
                      <m:den>
                        <m:r>
                          <a:rPr lang="en-US" sz="3200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|</m:t>
                        </m:r>
                        <m:acc>
                          <m:accPr>
                            <m:chr m:val="⃗"/>
                            <m:ctrlPr>
                              <a:rPr lang="ru-RU" sz="3200" i="1">
                                <a:solidFill>
                                  <a:srgbClr val="FFFF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ru-RU" sz="32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32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32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acc>
                        <m:r>
                          <a:rPr lang="en-US" sz="32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−</m:t>
                        </m:r>
                        <m:acc>
                          <m:accPr>
                            <m:chr m:val="⃗"/>
                            <m:ctrlPr>
                              <a:rPr lang="ru-RU" sz="3200" i="1">
                                <a:solidFill>
                                  <a:srgbClr val="FFFF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ru-RU" sz="32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32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32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acc>
                        <m:r>
                          <a:rPr lang="en-US" sz="3200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|</m:t>
                        </m:r>
                      </m:den>
                    </m:f>
                  </m:oMath>
                </a14:m>
                <a:r>
                  <a:rPr lang="en-US" sz="3200" dirty="0" smtClean="0">
                    <a:solidFill>
                      <a:srgbClr val="FFFF00"/>
                    </a:solidFill>
                  </a:rPr>
                  <a:t> .</a:t>
                </a:r>
                <a:endParaRPr lang="ru-RU" sz="32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673" y="1985236"/>
                <a:ext cx="8928992" cy="4857676"/>
              </a:xfrm>
              <a:prstGeom prst="rect">
                <a:avLst/>
              </a:prstGeom>
              <a:blipFill rotWithShape="1">
                <a:blip r:embed="rId4"/>
                <a:stretch>
                  <a:fillRect l="-17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13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2060848"/>
                <a:ext cx="9036496" cy="4680520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ru-RU" sz="3000" dirty="0" smtClean="0">
                    <a:solidFill>
                      <a:srgbClr val="FFFF00"/>
                    </a:solidFill>
                  </a:rPr>
                  <a:t>Итак, финальный вид стандартных </a:t>
                </a:r>
                <a:r>
                  <a:rPr lang="en-US" sz="3000" dirty="0" smtClean="0">
                    <a:solidFill>
                      <a:srgbClr val="FFFF00"/>
                    </a:solidFill>
                  </a:rPr>
                  <a:t>SPH-</a:t>
                </a:r>
                <a:r>
                  <a:rPr lang="ru-RU" sz="3000" dirty="0" smtClean="0">
                    <a:solidFill>
                      <a:srgbClr val="FFFF00"/>
                    </a:solidFill>
                  </a:rPr>
                  <a:t>уравнений: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sz="2800" i="1">
                          <a:solidFill>
                            <a:srgbClr val="FFFF00"/>
                          </a:solidFill>
                          <a:latin typeface="Cambria Math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  <m:sSup>
                            <m:sSupPr>
                              <m:ctrlPr>
                                <a:rPr lang="en-US" sz="280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80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𝜗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𝑅</m:t>
                              </m:r>
                            </m:sup>
                          </m:sSup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80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𝜗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𝑅</m:t>
                              </m:r>
                            </m:sup>
                          </m:sSup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)</m:t>
                          </m:r>
                          <m:r>
                            <a:rPr lang="en-US" sz="2800" i="1" smtClean="0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US" sz="3000" dirty="0" smtClean="0">
                  <a:solidFill>
                    <a:srgbClr val="FFFF0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</m:t>
                          </m:r>
                          <m:acc>
                            <m:accPr>
                              <m:chr m:val="⃗"/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𝜗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acc>
                        </m:num>
                        <m:den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sz="2800" i="1">
                          <a:solidFill>
                            <a:srgbClr val="FFFF00"/>
                          </a:solidFill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)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  <m:sSup>
                            <m:sSupPr>
                              <m:ctrlPr>
                                <a:rPr lang="ru-RU" sz="28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ru-RU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′</m:t>
                              </m:r>
                            </m:sup>
                          </m:sSup>
                          <m:f>
                            <m:fPr>
                              <m:ctrlPr>
                                <a:rPr lang="ru-RU" sz="28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⃗"/>
                                  <m:ctrlPr>
                                    <a:rPr lang="ru-RU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ru-RU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−</m:t>
                              </m:r>
                              <m:acc>
                                <m:accPr>
                                  <m:chr m:val="⃗"/>
                                  <m:ctrlPr>
                                    <a:rPr lang="ru-RU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ru-RU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acc>
                            </m:num>
                            <m:den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|</m:t>
                              </m:r>
                              <m:acc>
                                <m:accPr>
                                  <m:chr m:val="⃗"/>
                                  <m:ctrlPr>
                                    <a:rPr lang="ru-RU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ru-RU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−</m:t>
                              </m:r>
                              <m:acc>
                                <m:accPr>
                                  <m:chr m:val="⃗"/>
                                  <m:ctrlPr>
                                    <a:rPr lang="ru-RU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ru-RU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|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en-US" sz="2800" dirty="0" smtClean="0">
                  <a:solidFill>
                    <a:srgbClr val="FFFF0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sz="2800" i="1">
                          <a:solidFill>
                            <a:srgbClr val="FFFF00"/>
                          </a:solidFill>
                          <a:latin typeface="Cambria Math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)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2</m:t>
                                  </m:r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  <m:sSup>
                            <m:sSupPr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𝜗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𝑅</m:t>
                              </m:r>
                            </m:sup>
                          </m:sSup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𝜗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  <a:ea typeface="Cambria Math"/>
                                </a:rPr>
                                <m:t>𝑅</m:t>
                              </m:r>
                            </m:sup>
                          </m:sSup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800" dirty="0" smtClean="0">
                  <a:solidFill>
                    <a:srgbClr val="FFFF00"/>
                  </a:solidFill>
                </a:endParaRPr>
              </a:p>
              <a:p>
                <a:pPr marL="0" indent="0">
                  <a:buNone/>
                </a:pPr>
                <a:r>
                  <a:rPr lang="ru-RU" sz="3000" dirty="0">
                    <a:solidFill>
                      <a:srgbClr val="FFFF00"/>
                    </a:solidFill>
                  </a:rPr>
                  <a:t>г</a:t>
                </a:r>
                <a:r>
                  <a:rPr lang="ru-RU" sz="3000" dirty="0" smtClean="0">
                    <a:solidFill>
                      <a:srgbClr val="FFFF00"/>
                    </a:solidFill>
                  </a:rPr>
                  <a:t>де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360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sSupPr>
                      <m:e>
                        <m:r>
                          <a:rPr lang="ru-RU" sz="360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𝜗</m:t>
                        </m:r>
                      </m:e>
                      <m:sup>
                        <m:r>
                          <a:rPr lang="en-US" sz="36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𝑅</m:t>
                        </m:r>
                      </m:sup>
                    </m:sSup>
                    <m:r>
                      <a:rPr lang="en-US" sz="3600" b="0" i="1" smtClean="0">
                        <a:solidFill>
                          <a:srgbClr val="FFFF00"/>
                        </a:solidFill>
                        <a:latin typeface="Cambria Math"/>
                      </a:rPr>
                      <m:t>=</m:t>
                    </m:r>
                    <m:acc>
                      <m:accPr>
                        <m:chr m:val="⃗"/>
                        <m:ctrlPr>
                          <a:rPr lang="en-US" sz="36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accPr>
                      <m:e>
                        <m:r>
                          <a:rPr lang="en-US" sz="3600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𝜗</m:t>
                        </m:r>
                      </m:e>
                    </m:acc>
                    <m:f>
                      <m:fPr>
                        <m:ctrlPr>
                          <a:rPr lang="ru-RU" sz="28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acc>
                          <m:accPr>
                            <m:chr m:val="⃗"/>
                            <m:ctrlPr>
                              <a:rPr lang="ru-RU" sz="2800" i="1">
                                <a:solidFill>
                                  <a:srgbClr val="FFFF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ru-RU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acc>
                        <m:r>
                          <a:rPr lang="en-US" sz="28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−</m:t>
                        </m:r>
                        <m:acc>
                          <m:accPr>
                            <m:chr m:val="⃗"/>
                            <m:ctrlPr>
                              <a:rPr lang="ru-RU" sz="2800" i="1">
                                <a:solidFill>
                                  <a:srgbClr val="FFFF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ru-RU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acc>
                      </m:num>
                      <m:den>
                        <m:r>
                          <a:rPr lang="en-US" sz="28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|</m:t>
                        </m:r>
                        <m:acc>
                          <m:accPr>
                            <m:chr m:val="⃗"/>
                            <m:ctrlPr>
                              <a:rPr lang="ru-RU" sz="2800" i="1">
                                <a:solidFill>
                                  <a:srgbClr val="FFFF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ru-RU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acc>
                        <m:r>
                          <a:rPr lang="en-US" sz="28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−</m:t>
                        </m:r>
                        <m:acc>
                          <m:accPr>
                            <m:chr m:val="⃗"/>
                            <m:ctrlPr>
                              <a:rPr lang="ru-RU" sz="2800" i="1">
                                <a:solidFill>
                                  <a:srgbClr val="FFFF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ru-RU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28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  <a:ea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acc>
                        <m:r>
                          <a:rPr lang="en-US" sz="2800" i="1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|</m:t>
                        </m:r>
                      </m:den>
                    </m:f>
                  </m:oMath>
                </a14:m>
                <a:r>
                  <a:rPr lang="en-US" sz="3000" dirty="0" smtClean="0">
                    <a:solidFill>
                      <a:srgbClr val="FFFF00"/>
                    </a:solidFill>
                  </a:rPr>
                  <a:t> .</a:t>
                </a:r>
                <a:endParaRPr lang="en-US" sz="30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2060848"/>
                <a:ext cx="9036496" cy="4680520"/>
              </a:xfrm>
              <a:blipFill rotWithShape="1">
                <a:blip r:embed="rId3"/>
                <a:stretch>
                  <a:fillRect l="-1417" t="-130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07504" y="1124744"/>
            <a:ext cx="8229600" cy="936104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rgbClr val="FFFF00"/>
                </a:solidFill>
              </a:rPr>
              <a:t>SPH-</a:t>
            </a:r>
            <a:r>
              <a:rPr lang="ru-RU" b="1" dirty="0" smtClean="0">
                <a:solidFill>
                  <a:srgbClr val="FFFF00"/>
                </a:solidFill>
              </a:rPr>
              <a:t>уравнения</a:t>
            </a:r>
            <a:endParaRPr lang="ru-RU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39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1124744"/>
            <a:ext cx="9001000" cy="1296144"/>
          </a:xfrm>
        </p:spPr>
        <p:txBody>
          <a:bodyPr>
            <a:noAutofit/>
          </a:bodyPr>
          <a:lstStyle/>
          <a:p>
            <a:pPr algn="l"/>
            <a:r>
              <a:rPr lang="ru-RU" b="1" dirty="0" smtClean="0">
                <a:solidFill>
                  <a:srgbClr val="FFFF00"/>
                </a:solidFill>
              </a:rPr>
              <a:t>Модифицированные уравнения </a:t>
            </a:r>
            <a:r>
              <a:rPr lang="en-US" b="1" dirty="0" smtClean="0">
                <a:solidFill>
                  <a:srgbClr val="FFFF00"/>
                </a:solidFill>
              </a:rPr>
              <a:t>SPH</a:t>
            </a:r>
            <a:endParaRPr lang="ru-RU" b="1" dirty="0">
              <a:solidFill>
                <a:srgbClr val="FFFF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853" y="2441452"/>
            <a:ext cx="5688631" cy="42735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417" y="2441452"/>
            <a:ext cx="6101501" cy="4337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2960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1124744"/>
            <a:ext cx="8928992" cy="1008112"/>
          </a:xfrm>
        </p:spPr>
        <p:txBody>
          <a:bodyPr>
            <a:normAutofit/>
          </a:bodyPr>
          <a:lstStyle/>
          <a:p>
            <a:pPr algn="l"/>
            <a:r>
              <a:rPr lang="ru-RU" b="1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Терминология</a:t>
            </a:r>
            <a:endParaRPr lang="ru-RU" b="1" dirty="0">
              <a:solidFill>
                <a:srgbClr val="FFFF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2708920"/>
            <a:ext cx="8928992" cy="3312368"/>
          </a:xfrm>
        </p:spPr>
        <p:txBody>
          <a:bodyPr>
            <a:normAutofit/>
          </a:bodyPr>
          <a:lstStyle/>
          <a:p>
            <a:pPr marL="0" indent="0">
              <a:lnSpc>
                <a:spcPts val="3600"/>
              </a:lnSpc>
              <a:spcBef>
                <a:spcPts val="0"/>
              </a:spcBef>
              <a:buNone/>
            </a:pPr>
            <a:r>
              <a:rPr lang="ru-RU" sz="3000" b="1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Гидродинамика сглаженных частиц </a:t>
            </a:r>
            <a:r>
              <a:rPr lang="ru-RU" sz="3000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(далее – </a:t>
            </a:r>
            <a:r>
              <a:rPr lang="en-US" sz="3000" b="1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SPH</a:t>
            </a:r>
            <a:r>
              <a:rPr lang="en-US" sz="3000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) – </a:t>
            </a:r>
            <a:r>
              <a:rPr lang="ru-RU" sz="3000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вычислительный </a:t>
            </a:r>
          </a:p>
          <a:p>
            <a:pPr marL="0" indent="0">
              <a:lnSpc>
                <a:spcPts val="3600"/>
              </a:lnSpc>
              <a:spcBef>
                <a:spcPts val="0"/>
              </a:spcBef>
              <a:buNone/>
            </a:pPr>
            <a:r>
              <a:rPr lang="ru-RU" sz="3000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метод моделирования </a:t>
            </a:r>
          </a:p>
          <a:p>
            <a:pPr marL="0" indent="0">
              <a:lnSpc>
                <a:spcPts val="3600"/>
              </a:lnSpc>
              <a:spcBef>
                <a:spcPts val="0"/>
              </a:spcBef>
              <a:buNone/>
            </a:pPr>
            <a:r>
              <a:rPr lang="ru-RU" sz="3000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сплошных сред: </a:t>
            </a:r>
          </a:p>
          <a:p>
            <a:pPr marL="0" indent="0">
              <a:lnSpc>
                <a:spcPts val="3600"/>
              </a:lnSpc>
              <a:spcBef>
                <a:spcPts val="0"/>
              </a:spcBef>
              <a:buNone/>
            </a:pPr>
            <a:r>
              <a:rPr lang="ru-RU" sz="3000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жидкостей, газов, </a:t>
            </a:r>
          </a:p>
          <a:p>
            <a:pPr marL="0" indent="0">
              <a:lnSpc>
                <a:spcPts val="3600"/>
              </a:lnSpc>
              <a:spcBef>
                <a:spcPts val="0"/>
              </a:spcBef>
              <a:buNone/>
            </a:pPr>
            <a:r>
              <a:rPr lang="ru-RU" sz="3000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твёрдых тел…</a:t>
            </a:r>
            <a:endParaRPr lang="ru-RU" sz="3000" b="1" dirty="0">
              <a:solidFill>
                <a:srgbClr val="FFFF00"/>
              </a:solidFill>
              <a:latin typeface="Segoe UI" pitchFamily="34" charset="0"/>
              <a:cs typeface="Segoe UI" pitchFamily="34" charset="0"/>
            </a:endParaRPr>
          </a:p>
        </p:txBody>
      </p:sp>
      <p:pic>
        <p:nvPicPr>
          <p:cNvPr id="1026" name="Picture 2" descr="https://i.ytimg.com/vi/8NewnCAl4UQ/maxresdefault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7592" y="3284984"/>
            <a:ext cx="4511148" cy="2537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497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335" y="1124744"/>
            <a:ext cx="8928992" cy="1296144"/>
          </a:xfrm>
        </p:spPr>
        <p:txBody>
          <a:bodyPr>
            <a:noAutofit/>
          </a:bodyPr>
          <a:lstStyle/>
          <a:p>
            <a:pPr algn="l"/>
            <a:r>
              <a:rPr lang="ru-RU" b="1" dirty="0" smtClean="0">
                <a:solidFill>
                  <a:srgbClr val="FFFF00"/>
                </a:solidFill>
                <a:latin typeface="Segoe UI" pitchFamily="34" charset="0"/>
                <a:cs typeface="Segoe UI" pitchFamily="34" charset="0"/>
              </a:rPr>
              <a:t>Методы моделирования жидкостей</a:t>
            </a:r>
            <a:endParaRPr lang="ru-RU" b="1" dirty="0">
              <a:solidFill>
                <a:srgbClr val="FFFF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79512" y="4077072"/>
            <a:ext cx="1872208" cy="64807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  <a:latin typeface="Segoe UI" pitchFamily="34" charset="0"/>
                <a:cs typeface="Segoe UI" pitchFamily="34" charset="0"/>
              </a:rPr>
              <a:t>Классификация методов</a:t>
            </a:r>
            <a:endParaRPr lang="ru-RU" dirty="0">
              <a:solidFill>
                <a:schemeClr val="tx1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544924" y="3014751"/>
            <a:ext cx="2016224" cy="64807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  <a:latin typeface="Segoe UI" pitchFamily="34" charset="0"/>
                <a:cs typeface="Segoe UI" pitchFamily="34" charset="0"/>
              </a:rPr>
              <a:t>По личности, его основавшей	</a:t>
            </a:r>
            <a:endParaRPr lang="ru-RU" dirty="0">
              <a:solidFill>
                <a:schemeClr val="tx1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544924" y="5157192"/>
            <a:ext cx="2016224" cy="64807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  <a:latin typeface="Segoe UI" pitchFamily="34" charset="0"/>
                <a:cs typeface="Segoe UI" pitchFamily="34" charset="0"/>
              </a:rPr>
              <a:t>По наличию сетки</a:t>
            </a:r>
            <a:endParaRPr lang="ru-RU" dirty="0">
              <a:solidFill>
                <a:schemeClr val="tx1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004048" y="2436101"/>
            <a:ext cx="1692273" cy="576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  <a:latin typeface="Segoe UI" pitchFamily="34" charset="0"/>
                <a:cs typeface="Segoe UI" pitchFamily="34" charset="0"/>
              </a:rPr>
              <a:t>Метод Эйлера</a:t>
            </a:r>
            <a:endParaRPr lang="ru-RU" dirty="0">
              <a:solidFill>
                <a:schemeClr val="tx1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004048" y="3643908"/>
            <a:ext cx="1944217" cy="6120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  <a:latin typeface="Segoe UI" pitchFamily="34" charset="0"/>
                <a:cs typeface="Segoe UI" pitchFamily="34" charset="0"/>
              </a:rPr>
              <a:t>Метод Лагранжа</a:t>
            </a:r>
            <a:endParaRPr lang="ru-RU" dirty="0">
              <a:solidFill>
                <a:schemeClr val="tx1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004047" y="4581128"/>
            <a:ext cx="1944217" cy="576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 smtClean="0">
                <a:solidFill>
                  <a:schemeClr val="tx1"/>
                </a:solidFill>
                <a:latin typeface="Segoe UI" pitchFamily="34" charset="0"/>
                <a:cs typeface="Segoe UI" pitchFamily="34" charset="0"/>
              </a:rPr>
              <a:t>Бессеточный</a:t>
            </a:r>
            <a:endParaRPr lang="ru-RU" dirty="0">
              <a:solidFill>
                <a:schemeClr val="tx1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5004048" y="5805264"/>
            <a:ext cx="1692274" cy="576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  <a:latin typeface="Segoe UI" pitchFamily="34" charset="0"/>
                <a:cs typeface="Segoe UI" pitchFamily="34" charset="0"/>
              </a:rPr>
              <a:t>Сеточный</a:t>
            </a:r>
            <a:endParaRPr lang="ru-RU" dirty="0">
              <a:solidFill>
                <a:schemeClr val="tx1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524328" y="4113076"/>
            <a:ext cx="1440160" cy="576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SPH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4" name="Прямая со стрелкой 13"/>
          <p:cNvCxnSpPr>
            <a:stCxn id="5" idx="3"/>
            <a:endCxn id="6" idx="1"/>
          </p:cNvCxnSpPr>
          <p:nvPr/>
        </p:nvCxnSpPr>
        <p:spPr>
          <a:xfrm flipV="1">
            <a:off x="2051720" y="3338787"/>
            <a:ext cx="493204" cy="106232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>
            <a:stCxn id="5" idx="3"/>
            <a:endCxn id="7" idx="1"/>
          </p:cNvCxnSpPr>
          <p:nvPr/>
        </p:nvCxnSpPr>
        <p:spPr>
          <a:xfrm>
            <a:off x="2051720" y="4401108"/>
            <a:ext cx="493204" cy="108012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>
            <a:stCxn id="7" idx="3"/>
            <a:endCxn id="10" idx="1"/>
          </p:cNvCxnSpPr>
          <p:nvPr/>
        </p:nvCxnSpPr>
        <p:spPr>
          <a:xfrm flipV="1">
            <a:off x="4561148" y="4869160"/>
            <a:ext cx="442899" cy="61206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7" idx="3"/>
            <a:endCxn id="11" idx="1"/>
          </p:cNvCxnSpPr>
          <p:nvPr/>
        </p:nvCxnSpPr>
        <p:spPr>
          <a:xfrm>
            <a:off x="4561148" y="5481228"/>
            <a:ext cx="442900" cy="61206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>
            <a:stCxn id="6" idx="3"/>
            <a:endCxn id="8" idx="1"/>
          </p:cNvCxnSpPr>
          <p:nvPr/>
        </p:nvCxnSpPr>
        <p:spPr>
          <a:xfrm flipV="1">
            <a:off x="4561148" y="2724133"/>
            <a:ext cx="442900" cy="61465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>
            <a:stCxn id="6" idx="3"/>
            <a:endCxn id="9" idx="1"/>
          </p:cNvCxnSpPr>
          <p:nvPr/>
        </p:nvCxnSpPr>
        <p:spPr>
          <a:xfrm>
            <a:off x="4561148" y="3338787"/>
            <a:ext cx="442900" cy="61115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>
            <a:stCxn id="9" idx="3"/>
            <a:endCxn id="12" idx="1"/>
          </p:cNvCxnSpPr>
          <p:nvPr/>
        </p:nvCxnSpPr>
        <p:spPr>
          <a:xfrm>
            <a:off x="6948265" y="3949942"/>
            <a:ext cx="576063" cy="451166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10" idx="3"/>
            <a:endCxn id="12" idx="1"/>
          </p:cNvCxnSpPr>
          <p:nvPr/>
        </p:nvCxnSpPr>
        <p:spPr>
          <a:xfrm flipV="1">
            <a:off x="6948264" y="4401108"/>
            <a:ext cx="576064" cy="46805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5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 descr="https://www.mdpi.com/polymers/polymers-02-00003/article_deploy/html/images/polymers-02-00003-g0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41" y="1556792"/>
            <a:ext cx="8793977" cy="4744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3602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1124744"/>
            <a:ext cx="8928992" cy="868958"/>
          </a:xfrm>
        </p:spPr>
        <p:txBody>
          <a:bodyPr/>
          <a:lstStyle/>
          <a:p>
            <a:pPr algn="l"/>
            <a:r>
              <a:rPr lang="ru-RU" b="1" dirty="0" smtClean="0">
                <a:solidFill>
                  <a:srgbClr val="FFFF00"/>
                </a:solidFill>
              </a:rPr>
              <a:t>Преимущества </a:t>
            </a:r>
            <a:r>
              <a:rPr lang="en-US" b="1" dirty="0" smtClean="0">
                <a:solidFill>
                  <a:srgbClr val="FFFF00"/>
                </a:solidFill>
              </a:rPr>
              <a:t>SPH</a:t>
            </a:r>
            <a:endParaRPr lang="ru-RU" b="1" dirty="0">
              <a:solidFill>
                <a:srgbClr val="FFFF0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1988840"/>
            <a:ext cx="8928992" cy="475252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ru-RU" sz="3000" dirty="0" smtClean="0">
                <a:solidFill>
                  <a:srgbClr val="FFFF00"/>
                </a:solidFill>
              </a:rPr>
              <a:t>Позволяет легко обрабатывать очень большие деформации;</a:t>
            </a:r>
          </a:p>
          <a:p>
            <a:pPr marL="514350" indent="-514350">
              <a:buAutoNum type="arabicPeriod"/>
            </a:pPr>
            <a:r>
              <a:rPr lang="ru-RU" sz="3000" dirty="0" smtClean="0">
                <a:solidFill>
                  <a:srgbClr val="FFFF00"/>
                </a:solidFill>
              </a:rPr>
              <a:t>Поверхности и границы разделов легко отслеживаются;</a:t>
            </a:r>
          </a:p>
          <a:p>
            <a:pPr marL="514350" indent="-514350">
              <a:buAutoNum type="arabicPeriod"/>
            </a:pPr>
            <a:r>
              <a:rPr lang="ru-RU" sz="3000" dirty="0" smtClean="0">
                <a:solidFill>
                  <a:srgbClr val="FFFF00"/>
                </a:solidFill>
              </a:rPr>
              <a:t>Метод может быть применён для моделирования других конечных систем;</a:t>
            </a:r>
          </a:p>
          <a:p>
            <a:pPr marL="514350" indent="-514350">
              <a:buAutoNum type="arabicPeriod"/>
            </a:pPr>
            <a:r>
              <a:rPr lang="ru-RU" sz="3000" dirty="0" smtClean="0">
                <a:solidFill>
                  <a:srgbClr val="FFFF00"/>
                </a:solidFill>
              </a:rPr>
              <a:t>На основе теоретических формул сравнительно легко пишется и модифицируется программный код для 3</a:t>
            </a:r>
            <a:r>
              <a:rPr lang="en-US" sz="3000" dirty="0" smtClean="0">
                <a:solidFill>
                  <a:srgbClr val="FFFF00"/>
                </a:solidFill>
              </a:rPr>
              <a:t>D </a:t>
            </a:r>
            <a:r>
              <a:rPr lang="ru-RU" sz="3000" dirty="0" smtClean="0">
                <a:solidFill>
                  <a:srgbClr val="FFFF00"/>
                </a:solidFill>
              </a:rPr>
              <a:t>моделей…</a:t>
            </a:r>
            <a:endParaRPr lang="ru-RU" sz="3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629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1052736"/>
            <a:ext cx="8229600" cy="868958"/>
          </a:xfrm>
        </p:spPr>
        <p:txBody>
          <a:bodyPr/>
          <a:lstStyle/>
          <a:p>
            <a:pPr algn="l"/>
            <a:r>
              <a:rPr lang="ru-RU" b="1" dirty="0" smtClean="0">
                <a:solidFill>
                  <a:srgbClr val="FFFF00"/>
                </a:solidFill>
              </a:rPr>
              <a:t>Применение</a:t>
            </a:r>
            <a:endParaRPr lang="ru-RU" b="1" dirty="0">
              <a:solidFill>
                <a:srgbClr val="FFFF0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1916832"/>
            <a:ext cx="8928992" cy="4824536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ru-RU" sz="3000" dirty="0" smtClean="0">
                <a:solidFill>
                  <a:srgbClr val="FFFF00"/>
                </a:solidFill>
              </a:rPr>
              <a:t>Моделирование жидкостей;</a:t>
            </a:r>
          </a:p>
          <a:p>
            <a:pPr marL="514350" indent="-514350">
              <a:buAutoNum type="arabicPeriod"/>
            </a:pPr>
            <a:r>
              <a:rPr lang="ru-RU" sz="3000" dirty="0" smtClean="0">
                <a:solidFill>
                  <a:srgbClr val="FFFF00"/>
                </a:solidFill>
              </a:rPr>
              <a:t>Моделирование газов;</a:t>
            </a:r>
          </a:p>
          <a:p>
            <a:pPr marL="514350" indent="-514350">
              <a:buAutoNum type="arabicPeriod"/>
            </a:pPr>
            <a:r>
              <a:rPr lang="ru-RU" sz="3000" dirty="0" smtClean="0">
                <a:solidFill>
                  <a:srgbClr val="FFFF00"/>
                </a:solidFill>
              </a:rPr>
              <a:t>Моделирование твёрдых тел;</a:t>
            </a:r>
          </a:p>
          <a:p>
            <a:pPr marL="514350" indent="-514350">
              <a:buAutoNum type="arabicPeriod"/>
            </a:pPr>
            <a:r>
              <a:rPr lang="ru-RU" sz="3000" dirty="0" smtClean="0">
                <a:solidFill>
                  <a:srgbClr val="FFFF00"/>
                </a:solidFill>
              </a:rPr>
              <a:t>Моделирование плазмы;</a:t>
            </a:r>
          </a:p>
          <a:p>
            <a:pPr marL="514350" indent="-514350">
              <a:buAutoNum type="arabicPeriod"/>
            </a:pPr>
            <a:r>
              <a:rPr lang="ru-RU" sz="3000" dirty="0" err="1" smtClean="0">
                <a:solidFill>
                  <a:srgbClr val="FFFF00"/>
                </a:solidFill>
              </a:rPr>
              <a:t>Био</a:t>
            </a:r>
            <a:r>
              <a:rPr lang="ru-RU" sz="3000" dirty="0" smtClean="0">
                <a:solidFill>
                  <a:srgbClr val="FFFF00"/>
                </a:solidFill>
              </a:rPr>
              <a:t>- и </a:t>
            </a:r>
            <a:r>
              <a:rPr lang="ru-RU" sz="3000" dirty="0" err="1" smtClean="0">
                <a:solidFill>
                  <a:srgbClr val="FFFF00"/>
                </a:solidFill>
              </a:rPr>
              <a:t>наноинженерия</a:t>
            </a:r>
            <a:r>
              <a:rPr lang="ru-RU" sz="3000" dirty="0" smtClean="0">
                <a:solidFill>
                  <a:srgbClr val="FFFF00"/>
                </a:solidFill>
              </a:rPr>
              <a:t> (моделирование движения жидкостей в организме…);</a:t>
            </a:r>
          </a:p>
          <a:p>
            <a:pPr marL="514350" indent="-514350">
              <a:buAutoNum type="arabicPeriod"/>
            </a:pPr>
            <a:r>
              <a:rPr lang="ru-RU" sz="3000" dirty="0" smtClean="0">
                <a:solidFill>
                  <a:srgbClr val="FFFF00"/>
                </a:solidFill>
              </a:rPr>
              <a:t>Астрофизика (моделирование формирования галактик, звёзд, моделирование столкновений звёзд, сверхновых, падений метеоритов…)</a:t>
            </a:r>
          </a:p>
          <a:p>
            <a:pPr marL="514350" indent="-514350">
              <a:buAutoNum type="arabicPeriod"/>
            </a:pPr>
            <a:endParaRPr lang="ru-RU" dirty="0" smtClean="0">
              <a:solidFill>
                <a:srgbClr val="FFFF00"/>
              </a:solidFill>
            </a:endParaRPr>
          </a:p>
          <a:p>
            <a:pPr marL="514350" indent="-514350">
              <a:buAutoNum type="arabicPeriod"/>
            </a:pPr>
            <a:endParaRPr lang="ru-RU" dirty="0" smtClean="0">
              <a:solidFill>
                <a:srgbClr val="FFFF00"/>
              </a:solidFill>
            </a:endParaRPr>
          </a:p>
          <a:p>
            <a:pPr marL="514350" indent="-514350">
              <a:buAutoNum type="arabicPeriod"/>
            </a:pPr>
            <a:endParaRPr lang="ru-RU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06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512" y="1124744"/>
            <a:ext cx="8856984" cy="1008112"/>
          </a:xfrm>
        </p:spPr>
        <p:txBody>
          <a:bodyPr/>
          <a:lstStyle/>
          <a:p>
            <a:pPr algn="l"/>
            <a:r>
              <a:rPr lang="ru-RU" b="1" dirty="0" smtClean="0">
                <a:solidFill>
                  <a:srgbClr val="FFFF00"/>
                </a:solidFill>
              </a:rPr>
              <a:t>Примерная история </a:t>
            </a:r>
            <a:r>
              <a:rPr lang="en-US" b="1" dirty="0" smtClean="0">
                <a:solidFill>
                  <a:srgbClr val="FFFF00"/>
                </a:solidFill>
              </a:rPr>
              <a:t>SPH</a:t>
            </a:r>
            <a:endParaRPr lang="ru-RU" b="1" dirty="0">
              <a:solidFill>
                <a:srgbClr val="FFFF00"/>
              </a:solidFill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175" y="2996952"/>
            <a:ext cx="8723988" cy="2347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5647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1124744"/>
            <a:ext cx="8928992" cy="796950"/>
          </a:xfrm>
        </p:spPr>
        <p:txBody>
          <a:bodyPr/>
          <a:lstStyle/>
          <a:p>
            <a:pPr algn="l"/>
            <a:r>
              <a:rPr lang="ru-RU" b="1" dirty="0" smtClean="0">
                <a:solidFill>
                  <a:srgbClr val="FFFF00"/>
                </a:solidFill>
              </a:rPr>
              <a:t>Основная формула </a:t>
            </a:r>
            <a:r>
              <a:rPr lang="en-US" b="1" dirty="0" smtClean="0">
                <a:solidFill>
                  <a:srgbClr val="FFFF00"/>
                </a:solidFill>
              </a:rPr>
              <a:t>SPH</a:t>
            </a:r>
            <a:endParaRPr lang="ru-RU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3275856" y="2780928"/>
                <a:ext cx="5868144" cy="122413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0" smtClean="0">
                          <a:solidFill>
                            <a:srgbClr val="FFFF00"/>
                          </a:solidFill>
                          <a:latin typeface="Cambria Math"/>
                        </a:rPr>
                        <m:t>&lt;</m:t>
                      </m:r>
                      <m:r>
                        <a:rPr lang="en-US" sz="2800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acc>
                            <m:accPr>
                              <m:chr m:val="⃗"/>
                              <m:ctrlP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𝑟</m:t>
                              </m:r>
                            </m:e>
                          </m:acc>
                        </m:e>
                      </m:d>
                      <m:r>
                        <a:rPr lang="en-US" sz="2800" b="0" i="0" smtClean="0">
                          <a:solidFill>
                            <a:srgbClr val="FFFF00"/>
                          </a:solidFill>
                          <a:latin typeface="Cambria Math"/>
                        </a:rPr>
                        <m:t>&gt;=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𝑓</m:t>
                          </m:r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(</m:t>
                          </m:r>
                          <m:acc>
                            <m:accPr>
                              <m:chr m:val="⃗"/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sSup>
                                <m:sSup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𝑟</m:t>
                                  </m:r>
                                </m:e>
                                <m:sup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acc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)</m:t>
                          </m:r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𝑊</m:t>
                          </m:r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(|</m:t>
                          </m:r>
                          <m:acc>
                            <m:accPr>
                              <m:chr m:val="⃗"/>
                              <m:ctrlP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𝑟</m:t>
                              </m:r>
                            </m:e>
                          </m:acc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−</m:t>
                          </m:r>
                          <m:acc>
                            <m:accPr>
                              <m:chr m:val="⃗"/>
                              <m:ctrlP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accPr>
                            <m:e>
                              <m:sSup>
                                <m:sSupPr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𝑟</m:t>
                                  </m:r>
                                </m:e>
                                <m:sup>
                                  <m: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acc>
                        </m:e>
                      </m:nary>
                      <m:d>
                        <m:dPr>
                          <m:begChr m:val="|"/>
                          <m:ctrlP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, </m:t>
                          </m:r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h</m:t>
                          </m:r>
                        </m:e>
                      </m:d>
                      <m:r>
                        <a:rPr lang="en-US" sz="2800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𝑑</m:t>
                      </m:r>
                      <m:acc>
                        <m:accPr>
                          <m:chr m:val="⃗"/>
                          <m:ctrlP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accPr>
                        <m:e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𝑟</m:t>
                          </m:r>
                        </m:e>
                      </m:acc>
                    </m:oMath>
                  </m:oMathPara>
                </a14:m>
                <a:endParaRPr lang="ru-RU" sz="2800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75856" y="2780928"/>
                <a:ext cx="5868144" cy="1224136"/>
              </a:xfr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8" name="Picture 2" descr="https://www.kitware.com/main/wp-content/uploads/2019/07/SPHKerne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0568" y="1916832"/>
            <a:ext cx="5452925" cy="389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240360" y="2636912"/>
                <a:ext cx="5724128" cy="1352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𝑗</m:t>
                          </m:r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𝑗</m:t>
                              </m:r>
                            </m:sub>
                          </m:sSub>
                          <m:f>
                            <m:fPr>
                              <m:ctrlP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8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8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  <a:ea typeface="Cambria Math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𝑊</m:t>
                          </m:r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(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en-US" sz="2800" b="0" i="1" smtClean="0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sz="28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−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, </m:t>
                          </m:r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h</m:t>
                          </m:r>
                          <m:r>
                            <a:rPr lang="en-US" sz="28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0360" y="2636912"/>
                <a:ext cx="5724128" cy="1352678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559972" y="4581128"/>
                <a:ext cx="5424799" cy="1352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800" i="1" smtClean="0">
                              <a:solidFill>
                                <a:srgbClr val="FFFF00"/>
                              </a:solidFill>
                              <a:latin typeface="Cambria Math"/>
                              <a:ea typeface="Cambria Math"/>
                            </a:rPr>
                            <m:t>𝜌</m:t>
                          </m:r>
                        </m:e>
                        <m:sub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solidFill>
                            <a:srgbClr val="FFFF00"/>
                          </a:solidFill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𝑗</m:t>
                          </m:r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𝑊</m:t>
                          </m:r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(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en-US" sz="28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−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sz="28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solidFill>
                                            <a:srgbClr val="FFFF00"/>
                                          </a:solidFill>
                                          <a:latin typeface="Cambria Math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, </m:t>
                          </m:r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h</m:t>
                          </m:r>
                          <m:r>
                            <a:rPr lang="en-US" sz="28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ru-RU" sz="28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9972" y="4581128"/>
                <a:ext cx="5424799" cy="1352678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084431" y="4052079"/>
            <a:ext cx="41264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000" dirty="0" smtClean="0">
                <a:solidFill>
                  <a:srgbClr val="FFFF00"/>
                </a:solidFill>
              </a:rPr>
              <a:t>Очевидное следствие:</a:t>
            </a:r>
            <a:endParaRPr lang="ru-RU" sz="3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9666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" y="0"/>
            <a:ext cx="914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1124744"/>
            <a:ext cx="8928992" cy="1143000"/>
          </a:xfrm>
        </p:spPr>
        <p:txBody>
          <a:bodyPr>
            <a:normAutofit/>
          </a:bodyPr>
          <a:lstStyle/>
          <a:p>
            <a:pPr algn="l"/>
            <a:r>
              <a:rPr lang="ru-RU" b="1" dirty="0" smtClean="0">
                <a:solidFill>
                  <a:srgbClr val="FFFF00"/>
                </a:solidFill>
              </a:rPr>
              <a:t>Функция ядра </a:t>
            </a:r>
            <a:r>
              <a:rPr lang="en-US" dirty="0" smtClean="0">
                <a:solidFill>
                  <a:srgbClr val="FFFF00"/>
                </a:solidFill>
              </a:rPr>
              <a:t>(Kernel function)</a:t>
            </a:r>
            <a:endParaRPr lang="ru-RU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107673" y="2204864"/>
                <a:ext cx="8928992" cy="452596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RU" sz="3000" dirty="0" smtClean="0">
                    <a:solidFill>
                      <a:srgbClr val="FFFF00"/>
                    </a:solidFill>
                  </a:rPr>
                  <a:t>Главные характеристики функции ядра:</a:t>
                </a:r>
              </a:p>
              <a:p>
                <a:pPr marL="0" indent="0">
                  <a:buNone/>
                </a:pPr>
                <a:r>
                  <a:rPr lang="ru-RU" sz="3000" dirty="0" smtClean="0">
                    <a:solidFill>
                      <a:srgbClr val="FFFF00"/>
                    </a:solidFill>
                  </a:rPr>
                  <a:t>1.</a:t>
                </a:r>
                <a:r>
                  <a:rPr lang="en-US" sz="3000" dirty="0" smtClean="0">
                    <a:solidFill>
                      <a:srgbClr val="FFFF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3000" b="0" i="0" smtClean="0">
                        <a:solidFill>
                          <a:srgbClr val="FFFF00"/>
                        </a:solidFill>
                        <a:latin typeface="Cambria Math"/>
                      </a:rPr>
                      <m:t> 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naryPr>
                      <m:sub/>
                      <m:sup/>
                      <m:e>
                        <m: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  <m:t>𝑊</m:t>
                        </m:r>
                        <m: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  <m:t>(|</m:t>
                        </m:r>
                        <m:acc>
                          <m:accPr>
                            <m:chr m:val="⃗"/>
                            <m:ctrlPr>
                              <a:rPr lang="en-US" sz="3000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sz="3000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  <m:t>𝑟</m:t>
                            </m:r>
                          </m:e>
                        </m:acc>
                        <m: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  <m:t>−</m:t>
                        </m:r>
                        <m:acc>
                          <m:accPr>
                            <m:chr m:val="⃗"/>
                            <m:ctrlPr>
                              <a:rPr lang="en-US" sz="3000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sSup>
                              <m:sSupPr>
                                <m:ctrlP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  <m:t>𝑟</m:t>
                                </m:r>
                              </m:e>
                              <m:sup>
                                <m: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  <m:t>′</m:t>
                                </m:r>
                              </m:sup>
                            </m:sSup>
                          </m:e>
                        </m:acc>
                      </m:e>
                    </m:nary>
                    <m:d>
                      <m:dPr>
                        <m:begChr m:val="|"/>
                        <m:ctrlP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  <m:t>, </m:t>
                        </m:r>
                        <m: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  <m:t>h</m:t>
                        </m:r>
                      </m:e>
                    </m:d>
                    <m:r>
                      <a:rPr lang="en-US" sz="3000" i="1">
                        <a:solidFill>
                          <a:srgbClr val="FFFF00"/>
                        </a:solidFill>
                        <a:latin typeface="Cambria Math"/>
                      </a:rPr>
                      <m:t>𝑑</m:t>
                    </m:r>
                    <m:acc>
                      <m:accPr>
                        <m:chr m:val="⃗"/>
                        <m:ctrlP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accPr>
                      <m:e>
                        <m: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  <m:t>𝑟</m:t>
                        </m:r>
                      </m:e>
                    </m:acc>
                    <m:r>
                      <a:rPr lang="en-US" sz="3000" b="0" i="1" smtClean="0">
                        <a:solidFill>
                          <a:srgbClr val="FFFF00"/>
                        </a:solidFill>
                        <a:latin typeface="Cambria Math"/>
                      </a:rPr>
                      <m:t>=1</m:t>
                    </m:r>
                  </m:oMath>
                </a14:m>
                <a:r>
                  <a:rPr lang="en-US" sz="3000" dirty="0" smtClean="0">
                    <a:solidFill>
                      <a:srgbClr val="FFFF00"/>
                    </a:solidFill>
                  </a:rPr>
                  <a:t>;</a:t>
                </a:r>
              </a:p>
              <a:p>
                <a:pPr marL="0" indent="0">
                  <a:buNone/>
                </a:pPr>
                <a:r>
                  <a:rPr lang="en-US" sz="3000" dirty="0" smtClean="0">
                    <a:solidFill>
                      <a:srgbClr val="FFFF00"/>
                    </a:solidFill>
                  </a:rPr>
                  <a:t>2. </a:t>
                </a:r>
                <a:r>
                  <a:rPr lang="ru-RU" sz="3000" dirty="0" smtClean="0">
                    <a:solidFill>
                      <a:srgbClr val="FFFF00"/>
                    </a:solidFill>
                  </a:rPr>
                  <a:t>Если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sz="3000" b="0" i="1" smtClean="0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sz="3000" b="0" i="1" smtClean="0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3000" b="0" i="1" smtClean="0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3000" b="0" i="1" smtClean="0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acc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−</m:t>
                        </m:r>
                        <m:acc>
                          <m:accPr>
                            <m:chr m:val="⃗"/>
                            <m:ctrlPr>
                              <a:rPr lang="en-US" sz="3000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3000" b="0" i="1" smtClean="0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acc>
                      </m:e>
                    </m:d>
                    <m:r>
                      <a:rPr lang="en-US" sz="3000" b="0" i="1" smtClean="0">
                        <a:solidFill>
                          <a:srgbClr val="FFFF00"/>
                        </a:solidFill>
                        <a:latin typeface="Cambria Math"/>
                      </a:rPr>
                      <m:t>≤</m:t>
                    </m:r>
                    <m:r>
                      <a:rPr lang="en-US" sz="3000" b="0" i="1" smtClean="0">
                        <a:solidFill>
                          <a:srgbClr val="FFFF00"/>
                        </a:solidFill>
                        <a:latin typeface="Cambria Math"/>
                      </a:rPr>
                      <m:t>h</m:t>
                    </m:r>
                  </m:oMath>
                </a14:m>
                <a:r>
                  <a:rPr lang="ru-RU" sz="3000" dirty="0" smtClean="0">
                    <a:solidFill>
                      <a:srgbClr val="FFFF00"/>
                    </a:solidFill>
                  </a:rPr>
                  <a:t>, то </a:t>
                </a:r>
                <a14:m>
                  <m:oMath xmlns:m="http://schemas.openxmlformats.org/officeDocument/2006/math">
                    <m:r>
                      <a:rPr lang="en-US" sz="3000" b="0" i="1" smtClean="0">
                        <a:solidFill>
                          <a:srgbClr val="FFFF00"/>
                        </a:solidFill>
                        <a:latin typeface="Cambria Math"/>
                      </a:rPr>
                      <m:t>𝑊</m:t>
                    </m:r>
                    <m:d>
                      <m:dPr>
                        <m:ctrlP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3000" b="0" i="1" smtClean="0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sz="3000" b="0" i="1" smtClean="0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sz="3000" b="0" i="1" smtClean="0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000" b="0" i="1" smtClean="0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sz="3000" b="0" i="1" smtClean="0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acc>
                            <m:r>
                              <a:rPr lang="en-US" sz="3000" b="0" i="1" smtClean="0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  <m:t>−</m:t>
                            </m:r>
                            <m:acc>
                              <m:accPr>
                                <m:chr m:val="⃗"/>
                                <m:ctrlP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sz="3000" b="0" i="1" smtClean="0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, </m:t>
                        </m:r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h</m:t>
                        </m:r>
                      </m:e>
                    </m:d>
                    <m:r>
                      <a:rPr lang="en-US" sz="3000" b="0" i="1" smtClean="0">
                        <a:solidFill>
                          <a:srgbClr val="FFFF00"/>
                        </a:solidFill>
                        <a:latin typeface="Cambria Math"/>
                      </a:rPr>
                      <m:t>≥0</m:t>
                    </m:r>
                  </m:oMath>
                </a14:m>
                <a:r>
                  <a:rPr lang="en-US" sz="3000" dirty="0" smtClean="0">
                    <a:solidFill>
                      <a:srgbClr val="FFFF00"/>
                    </a:solidFill>
                  </a:rPr>
                  <a:t>, </a:t>
                </a:r>
                <a:endParaRPr lang="ru-RU" sz="3000" dirty="0" smtClean="0">
                  <a:solidFill>
                    <a:srgbClr val="FFFF00"/>
                  </a:solidFill>
                </a:endParaRPr>
              </a:p>
              <a:p>
                <a:pPr marL="0" indent="0">
                  <a:buNone/>
                </a:pPr>
                <a:r>
                  <a:rPr lang="ru-RU" sz="3000" dirty="0">
                    <a:solidFill>
                      <a:srgbClr val="FFFF00"/>
                    </a:solidFill>
                  </a:rPr>
                  <a:t>и</a:t>
                </a:r>
                <a:r>
                  <a:rPr lang="ru-RU" sz="3000" dirty="0" smtClean="0">
                    <a:solidFill>
                      <a:srgbClr val="FFFF00"/>
                    </a:solidFill>
                  </a:rPr>
                  <a:t>наче - </a:t>
                </a:r>
                <a14:m>
                  <m:oMath xmlns:m="http://schemas.openxmlformats.org/officeDocument/2006/math">
                    <m:r>
                      <a:rPr lang="en-US" sz="3000" i="1">
                        <a:solidFill>
                          <a:srgbClr val="FFFF00"/>
                        </a:solidFill>
                        <a:latin typeface="Cambria Math"/>
                      </a:rPr>
                      <m:t>𝑊</m:t>
                    </m:r>
                    <m:d>
                      <m:dPr>
                        <m:ctrlP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3000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acc>
                            <m:r>
                              <a:rPr lang="en-US" sz="3000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  <m:t>−</m:t>
                            </m:r>
                            <m:acc>
                              <m:accPr>
                                <m:chr m:val="⃗"/>
                                <m:ctrlP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  <m: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  <m:t>, </m:t>
                        </m:r>
                        <m: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  <m:t>h</m:t>
                        </m:r>
                      </m:e>
                    </m:d>
                    <m:r>
                      <a:rPr lang="ru-RU" sz="3000" b="0" i="1" smtClean="0">
                        <a:solidFill>
                          <a:srgbClr val="FFFF00"/>
                        </a:solidFill>
                        <a:latin typeface="Cambria Math"/>
                      </a:rPr>
                      <m:t>=</m:t>
                    </m:r>
                    <m:r>
                      <a:rPr lang="en-US" sz="3000" i="1">
                        <a:solidFill>
                          <a:srgbClr val="FFFF00"/>
                        </a:solidFill>
                        <a:latin typeface="Cambria Math"/>
                      </a:rPr>
                      <m:t>0</m:t>
                    </m:r>
                  </m:oMath>
                </a14:m>
                <a:r>
                  <a:rPr lang="ru-RU" sz="3000" dirty="0" smtClean="0">
                    <a:solidFill>
                      <a:srgbClr val="FFFF00"/>
                    </a:solidFill>
                  </a:rPr>
                  <a:t>;</a:t>
                </a:r>
                <a:r>
                  <a:rPr lang="en-US" sz="3000" dirty="0">
                    <a:solidFill>
                      <a:srgbClr val="FFFF00"/>
                    </a:solidFill>
                  </a:rPr>
                  <a:t> </a:t>
                </a:r>
                <a:endParaRPr lang="ru-RU" sz="3000" dirty="0" smtClean="0">
                  <a:solidFill>
                    <a:srgbClr val="FFFF00"/>
                  </a:solidFill>
                </a:endParaRPr>
              </a:p>
              <a:p>
                <a:pPr marL="0" indent="0">
                  <a:buNone/>
                </a:pPr>
                <a:r>
                  <a:rPr lang="ru-RU" sz="3000" dirty="0" smtClean="0">
                    <a:solidFill>
                      <a:srgbClr val="FFFF00"/>
                    </a:solidFill>
                  </a:rPr>
                  <a:t>3.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300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3000" i="1" smtClean="0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3000" i="0" smtClean="0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  <m:t>lim</m:t>
                            </m:r>
                          </m:e>
                          <m:lim>
                            <m:r>
                              <a:rPr lang="en-US" sz="3000" b="0" i="1" smtClean="0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  <m:t>h</m:t>
                            </m:r>
                            <m:r>
                              <a:rPr lang="en-US" sz="3000" b="0" i="1" smtClean="0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  <m:t>→0</m:t>
                            </m:r>
                          </m:lim>
                        </m:limLow>
                      </m:fName>
                      <m:e>
                        <m: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  <m:t>𝑊</m:t>
                        </m:r>
                        <m:d>
                          <m:dPr>
                            <m:ctrlPr>
                              <a:rPr lang="en-US" sz="3000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en-US" sz="3000" i="1">
                                            <a:solidFill>
                                              <a:srgbClr val="FFFF00"/>
                                            </a:solidFill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3000" i="1">
                                            <a:solidFill>
                                              <a:srgbClr val="FFFF00"/>
                                            </a:solidFill>
                                            <a:latin typeface="Cambria Math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sz="3000" i="1">
                                            <a:solidFill>
                                              <a:srgbClr val="FFFF00"/>
                                            </a:solidFill>
                                            <a:latin typeface="Cambria Math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acc>
                                <m: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  <m:t>−</m:t>
                                </m:r>
                                <m:acc>
                                  <m:accPr>
                                    <m:chr m:val="⃗"/>
                                    <m:ctrlP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en-US" sz="3000" i="1">
                                            <a:solidFill>
                                              <a:srgbClr val="FFFF00"/>
                                            </a:solidFill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3000" i="1">
                                            <a:solidFill>
                                              <a:srgbClr val="FFFF00"/>
                                            </a:solidFill>
                                            <a:latin typeface="Cambria Math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sz="3000" i="1">
                                            <a:solidFill>
                                              <a:srgbClr val="FFFF00"/>
                                            </a:solidFill>
                                            <a:latin typeface="Cambria Math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acc>
                              </m:e>
                            </m:d>
                            <m:r>
                              <a:rPr lang="en-US" sz="3000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  <m:t>, </m:t>
                            </m:r>
                            <m:r>
                              <a:rPr lang="en-US" sz="3000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  <m:t>h</m:t>
                            </m:r>
                          </m:e>
                        </m:d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=</m:t>
                        </m:r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𝛿</m:t>
                        </m:r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</a:rPr>
                          <m:t>(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3000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acc>
                            <m:r>
                              <a:rPr lang="en-US" sz="3000" i="1">
                                <a:solidFill>
                                  <a:srgbClr val="FFFF00"/>
                                </a:solidFill>
                                <a:latin typeface="Cambria Math"/>
                              </a:rPr>
                              <m:t>−</m:t>
                            </m:r>
                            <m:acc>
                              <m:accPr>
                                <m:chr m:val="⃗"/>
                                <m:ctrlPr>
                                  <a:rPr lang="en-US" sz="3000" i="1">
                                    <a:solidFill>
                                      <a:srgbClr val="FFFF00"/>
                                    </a:solidFill>
                                    <a:latin typeface="Cambria Math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sz="3000" i="1">
                                        <a:solidFill>
                                          <a:srgbClr val="FFFF00"/>
                                        </a:solidFill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  <m:r>
                          <a:rPr lang="en-US" sz="3000" i="1">
                            <a:solidFill>
                              <a:srgbClr val="FFFF00"/>
                            </a:solidFill>
                            <a:latin typeface="Cambria Math"/>
                          </a:rPr>
                          <m:t>)</m:t>
                        </m:r>
                      </m:e>
                    </m:func>
                  </m:oMath>
                </a14:m>
                <a:r>
                  <a:rPr lang="en-US" sz="3000" dirty="0" smtClean="0">
                    <a:solidFill>
                      <a:srgbClr val="FFFF00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673" y="2204864"/>
                <a:ext cx="8928992" cy="4525963"/>
              </a:xfrm>
              <a:blipFill rotWithShape="1">
                <a:blip r:embed="rId3"/>
                <a:stretch>
                  <a:fillRect l="-1639" t="-175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43676" y="2293173"/>
                <a:ext cx="8856985" cy="3600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3000" dirty="0" smtClean="0">
                    <a:solidFill>
                      <a:srgbClr val="FFFF00"/>
                    </a:solidFill>
                  </a:rPr>
                  <a:t>Один из вариантов задания функции ядра – кубический сплайн, задающийся нижеописанным образом.</a:t>
                </a:r>
              </a:p>
              <a:p>
                <a:endParaRPr lang="ru-RU" sz="3000" dirty="0" smtClean="0">
                  <a:solidFill>
                    <a:srgbClr val="FFFF00"/>
                  </a:solidFill>
                </a:endParaRPr>
              </a:p>
              <a:p>
                <a:r>
                  <a:rPr lang="ru-RU" sz="3000" dirty="0" smtClean="0">
                    <a:solidFill>
                      <a:srgbClr val="FFFF00"/>
                    </a:solidFill>
                  </a:rPr>
                  <a:t>На отрезке </a:t>
                </a:r>
                <a14:m>
                  <m:oMath xmlns:m="http://schemas.openxmlformats.org/officeDocument/2006/math">
                    <m:r>
                      <a:rPr lang="en-US" sz="3000" b="0" i="1" smtClean="0">
                        <a:solidFill>
                          <a:srgbClr val="FFFF00"/>
                        </a:solidFill>
                        <a:latin typeface="Cambria Math"/>
                      </a:rPr>
                      <m:t>[</m:t>
                    </m:r>
                    <m:sSub>
                      <m:sSubPr>
                        <m:ctrlP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𝑖</m:t>
                        </m:r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−1</m:t>
                        </m:r>
                      </m:sub>
                    </m:sSub>
                    <m:r>
                      <a:rPr lang="en-US" sz="3000" b="0" i="1" smtClean="0">
                        <a:solidFill>
                          <a:srgbClr val="FFFF00"/>
                        </a:solidFill>
                        <a:latin typeface="Cambria Math"/>
                      </a:rPr>
                      <m:t>;</m:t>
                    </m:r>
                    <m:sSub>
                      <m:sSubPr>
                        <m:ctrlP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3000" b="0" i="1" smtClean="0">
                        <a:solidFill>
                          <a:srgbClr val="FFFF00"/>
                        </a:solidFill>
                        <a:latin typeface="Cambria Math"/>
                      </a:rPr>
                      <m:t>]</m:t>
                    </m:r>
                  </m:oMath>
                </a14:m>
                <a:r>
                  <a:rPr lang="ru-RU" sz="3000" dirty="0" smtClean="0">
                    <a:solidFill>
                      <a:srgbClr val="FFFF00"/>
                    </a:solidFill>
                  </a:rPr>
                  <a:t> для функции </a:t>
                </a:r>
                <a:r>
                  <a:rPr lang="en-US" sz="3000" dirty="0" smtClean="0">
                    <a:solidFill>
                      <a:srgbClr val="FFFF00"/>
                    </a:solidFill>
                  </a:rPr>
                  <a:t>f(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00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sz="3000" b="0" i="1" smtClean="0">
                            <a:solidFill>
                              <a:srgbClr val="FFFF00"/>
                            </a:solidFill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3000" b="0" i="1" smtClean="0">
                        <a:solidFill>
                          <a:srgbClr val="FFFF00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sz="3000" dirty="0" smtClean="0">
                    <a:solidFill>
                      <a:srgbClr val="FFFF00"/>
                    </a:solidFill>
                  </a:rPr>
                  <a:t> </a:t>
                </a:r>
                <a:r>
                  <a:rPr lang="ru-RU" sz="3000" dirty="0" smtClean="0">
                    <a:solidFill>
                      <a:srgbClr val="FFFF00"/>
                    </a:solidFill>
                  </a:rPr>
                  <a:t>кубический сплайн имеет вид: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𝑆</m:t>
                          </m:r>
                        </m:e>
                        <m:sub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3000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𝑖</m:t>
                          </m:r>
                        </m:sub>
                      </m:sSub>
                      <m:r>
                        <a:rPr lang="en-US" sz="3000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𝑥</m:t>
                          </m:r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30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30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000" b="0" i="1" smtClean="0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3000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30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𝑐</m:t>
                          </m:r>
                        </m:e>
                        <m:sub>
                          <m:r>
                            <a:rPr lang="en-US" sz="30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𝑖</m:t>
                          </m:r>
                        </m:sub>
                      </m:sSub>
                      <m:sSup>
                        <m:sSupPr>
                          <m:ctrlPr>
                            <a:rPr lang="en-US" sz="300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0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sz="30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sz="30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30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0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3000" b="0" i="1" smtClean="0">
                          <a:solidFill>
                            <a:srgbClr val="FFFF00"/>
                          </a:solidFill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30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𝑑</m:t>
                          </m:r>
                        </m:e>
                        <m:sub>
                          <m:r>
                            <a:rPr lang="en-US" sz="30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𝑖</m:t>
                          </m:r>
                        </m:sub>
                      </m:sSub>
                      <m:sSup>
                        <m:sSupPr>
                          <m:ctrlPr>
                            <a:rPr lang="en-US" sz="3000" i="1">
                              <a:solidFill>
                                <a:srgbClr val="FFFF00"/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0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sz="30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sz="3000" i="1">
                                  <a:solidFill>
                                    <a:srgbClr val="FFFF00"/>
                                  </a:solidFill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30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000" i="1">
                                      <a:solidFill>
                                        <a:srgbClr val="FFFF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3000" b="0" i="1" smtClean="0">
                              <a:solidFill>
                                <a:srgbClr val="FFFF00"/>
                              </a:solidFill>
                              <a:latin typeface="Cambria Math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ru-RU" sz="3000" dirty="0" smtClean="0">
                  <a:solidFill>
                    <a:srgbClr val="FFFF00"/>
                  </a:solidFill>
                </a:endParaRPr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676" y="2293173"/>
                <a:ext cx="8856985" cy="3600986"/>
              </a:xfrm>
              <a:prstGeom prst="rect">
                <a:avLst/>
              </a:prstGeom>
              <a:blipFill rotWithShape="1">
                <a:blip r:embed="rId4"/>
                <a:stretch>
                  <a:fillRect l="-1653" t="-22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7068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Обычная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1070</Words>
  <Application>Microsoft Office PowerPoint</Application>
  <PresentationFormat>Экран (4:3)</PresentationFormat>
  <Paragraphs>72</Paragraphs>
  <Slides>14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Тема Office</vt:lpstr>
      <vt:lpstr>Гидродинамика сглаженных частиц  (Smoothed Particle Hydrodynamics)</vt:lpstr>
      <vt:lpstr>Терминология</vt:lpstr>
      <vt:lpstr>Методы моделирования жидкостей</vt:lpstr>
      <vt:lpstr>Презентация PowerPoint</vt:lpstr>
      <vt:lpstr>Преимущества SPH</vt:lpstr>
      <vt:lpstr>Применение</vt:lpstr>
      <vt:lpstr>Примерная история SPH</vt:lpstr>
      <vt:lpstr>Основная формула SPH</vt:lpstr>
      <vt:lpstr>Функция ядра (Kernel function)</vt:lpstr>
      <vt:lpstr>Функция ядра (Kernel function)</vt:lpstr>
      <vt:lpstr>Функция ядра (Kernel function)</vt:lpstr>
      <vt:lpstr>SPH-уравнения</vt:lpstr>
      <vt:lpstr>SPH-уравнения</vt:lpstr>
      <vt:lpstr>Модифицированные уравнения SPH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Smoothed Particle Hydro</dc:title>
  <dc:creator>Cheloveche _</dc:creator>
  <cp:lastModifiedBy>LSavesTheWorld -</cp:lastModifiedBy>
  <cp:revision>50</cp:revision>
  <dcterms:created xsi:type="dcterms:W3CDTF">2022-12-18T19:47:53Z</dcterms:created>
  <dcterms:modified xsi:type="dcterms:W3CDTF">2023-01-12T15:14:21Z</dcterms:modified>
</cp:coreProperties>
</file>

<file path=docProps/thumbnail.jpeg>
</file>